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7A446-4061-4002-B8FD-AF059E29D37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53CB8-BDA5-422E-A04A-B35D6F432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78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009CC-C758-4E1C-B438-CB2226909E6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A7D49-66E4-463F-A6B1-C42874C3E1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061AE2-D282-4A67-91EF-CB3F558D8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13A6-23D2-40AC-809C-60DD006E8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82725-FC4E-4B8B-8CC5-BEFD23BCB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63FF5-2EEF-467C-BE1E-CC4CEB895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0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F9381-05E0-4688-A856-97F2F193A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312A9-E893-4DB2-9BB3-DA49497E3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24A8A-551C-4D79-92A1-FF0F5503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CD9DD-C76E-4D5E-A821-5E838434C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6D36E-7880-4FF2-AD06-8E51EAD20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8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B97D59-3346-4150-AA28-FD417A09D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F07604-98EC-4BE1-8B87-A23BE91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19125-15FE-4208-998A-F35F9637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019E0-CB99-40B2-A12A-96F71D712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23CEC-CE3C-4346-8D64-68144A41A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688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614920" y="1343804"/>
            <a:ext cx="10316899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1" y="548641"/>
            <a:ext cx="8756073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88419" y="6372537"/>
            <a:ext cx="863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20902" y="6333440"/>
            <a:ext cx="7630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7ADC841C-5A22-4563-A975-9750BB6F94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01325" y="209848"/>
            <a:ext cx="1282069" cy="544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98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16910-D817-4F44-8D72-A5C3882BE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961C8-C24B-42CE-8706-BEBB30BD7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54FD7-32C5-4571-BAD1-7E7527FF0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A623B-F3FF-4078-874D-5DBC5F03B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E4C3C-1F9B-49A9-8302-BC44A62F2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83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CEB11-8325-4BB7-962E-1A9741FC1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D5A67-9457-45D0-93D7-B7D688B4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679DC-5E07-41C3-871F-317BD2A2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DA451-C92F-4333-9DBB-21852E21A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60541-B606-4B8E-8356-094B1E552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D17A7-CCDE-4D9E-BBCF-665E6CC07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EAFDF-43B0-42EC-B713-B4B4EFF27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37CDF-80AF-4CD3-BADC-A863BA0D4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4E7CF-16FF-4EDA-B87B-E6BE6AD54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62A7C-7916-41C4-874F-B879F1AE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65713-B52C-4ACD-8F11-C62B41A3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33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E2A0B-E4BE-49F9-A399-50DD0C2EB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32482-37EC-48BD-8DF0-FEC4AF757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812A9-06E0-4AD0-8193-0268C0005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351DA9-6843-49A8-B5F8-B006314DCC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30D1F3-85BF-49CD-939D-BE28A299C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51FAF-FC98-4169-BFB1-0A6A4335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4FCA8A-381B-4E1C-AFBB-FD4C17B65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840C31-98AB-40AC-868D-425CBE609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54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0E324-BBCE-438E-ADAA-F4D518D3C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C33C4-9295-4507-9B0F-9AD2240A4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DA2CF7-0656-4DCF-A85D-4768920F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213025-B862-4FC7-8B28-839107F73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18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7424DF-F5C7-4DE4-B601-F24D3CB56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35C5EF-26E1-4600-A0D1-512203C9E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63AB2-0B98-45B5-9952-4173ECF67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65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34A2-2A37-4965-BFD7-2823D5623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98F64-C37D-4379-84F7-9034C70C9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BE7009-B6C3-453F-B56F-CC89FEB03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18D38-C673-4F9D-A567-D3A96C0E8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6BB83-88BF-4924-BB4C-00C4456F2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248FC-A9AF-4E83-8F76-34B913497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80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08DFC-F516-411E-BEF3-D6E677A25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BABBF3-D253-4468-BE6C-D1C8B2CF2F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D746B-6FC1-42EC-BCE8-20CA92A25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26385-FBD5-47B3-AE20-7E04B51C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B0BB5-D6E6-4B05-91F6-699D5BF85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F3904-3637-4D16-9662-3AC17073B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52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094F5-E0FA-410C-9BE5-579B9CA04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F39F8-D0FB-497A-8CB3-6FFE8E092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68A2F-CD5D-4D5A-9A78-5B463CED04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52D23-227D-44DF-8B7A-2476847133BE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00678-7902-40C6-9520-03FD82E20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1093A-1CFB-4A12-9E96-4227B72A2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5C0D4-C2A9-4EA6-9714-8C06BFDEF62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1987674191,&quot;Placement&quot;:&quot;Header&quot;}">
            <a:extLst>
              <a:ext uri="{FF2B5EF4-FFF2-40B4-BE49-F238E27FC236}">
                <a16:creationId xmlns:a16="http://schemas.microsoft.com/office/drawing/2014/main" id="{88011FC4-6F45-4092-AA96-9C3DFD810474}"/>
              </a:ext>
            </a:extLst>
          </p:cNvPr>
          <p:cNvSpPr txBox="1"/>
          <p:nvPr userDrawn="1"/>
        </p:nvSpPr>
        <p:spPr>
          <a:xfrm>
            <a:off x="0" y="0"/>
            <a:ext cx="635262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28483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publications/covid-19-how-to-work-safely-in-care-homes" TargetMode="External"/><Relationship Id="rId13" Type="http://schemas.openxmlformats.org/officeDocument/2006/relationships/hyperlink" Target="mailto:hlp.londonchnhsmailrequests@nhs.net" TargetMode="External"/><Relationship Id="rId18" Type="http://schemas.openxmlformats.org/officeDocument/2006/relationships/hyperlink" Target="mailto:LCRC@phe.gov.uk" TargetMode="External"/><Relationship Id="rId3" Type="http://schemas.openxmlformats.org/officeDocument/2006/relationships/hyperlink" Target="https://www.nhs.uk/common-health-questions/accidents-first-aid-and-treatments/how-do-i-check-my-pulse/" TargetMode="External"/><Relationship Id="rId21" Type="http://schemas.openxmlformats.org/officeDocument/2006/relationships/hyperlink" Target="https://www.facebook.com/pg/TheQNI/posts/" TargetMode="External"/><Relationship Id="rId7" Type="http://schemas.openxmlformats.org/officeDocument/2006/relationships/hyperlink" Target="https://assets.publishing.service.gov.uk/government/uploads/system/uploads/attachment_data/file/902355/How_to_work_safely_in_care_homes_v5_20_July.pdf" TargetMode="External"/><Relationship Id="rId12" Type="http://schemas.openxmlformats.org/officeDocument/2006/relationships/hyperlink" Target="https://www.coordinatemycare.co.uk/" TargetMode="External"/><Relationship Id="rId17" Type="http://schemas.openxmlformats.org/officeDocument/2006/relationships/hyperlink" Target="https://www.gov.uk/government/publications/coronavirus-covid-19-looking-after-people-who-lack-mental-capacity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assets.publishing.service.gov.uk/government/uploads/system/uploads/attachment_data/file/878099/Admission_and_Care_of_Residents_during_COVID-19_Incident_in_a_Care_Home.pdf" TargetMode="External"/><Relationship Id="rId20" Type="http://schemas.openxmlformats.org/officeDocument/2006/relationships/hyperlink" Target="https://webapp.mobileappco.org/m/COVID19CARE/?appcode=COVID19CARE&amp;controller=InfoDetailViewController&amp;id=5223054&amp;tab_id=9872509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nice.org.uk/about/nice-communities/social-care/quick-guides/helping-to-prevent-infection" TargetMode="External"/><Relationship Id="rId11" Type="http://schemas.openxmlformats.org/officeDocument/2006/relationships/hyperlink" Target="https://wessexahsn.org.uk/projects/329/restore2" TargetMode="External"/><Relationship Id="rId5" Type="http://schemas.openxmlformats.org/officeDocument/2006/relationships/hyperlink" Target="https://wessexahsn.org.uk/img/projects/HydrationPoster-1584451329.pdf" TargetMode="External"/><Relationship Id="rId15" Type="http://schemas.openxmlformats.org/officeDocument/2006/relationships/hyperlink" Target="https://londonadass.pamms.co.uk/cxair/servlet/login/internal/login" TargetMode="External"/><Relationship Id="rId10" Type="http://schemas.openxmlformats.org/officeDocument/2006/relationships/hyperlink" Target="https://www.nhs.uk/video/pages/how-to-wash-hands.aspx" TargetMode="External"/><Relationship Id="rId19" Type="http://schemas.openxmlformats.org/officeDocument/2006/relationships/hyperlink" Target="https://www.gov.uk/government/publications/coronavirus-covid-19-admission-and-care-of-people-in-care-homes" TargetMode="External"/><Relationship Id="rId4" Type="http://schemas.openxmlformats.org/officeDocument/2006/relationships/hyperlink" Target="https://www.youtube.com/watch?v=atm-gnobU7o" TargetMode="External"/><Relationship Id="rId9" Type="http://schemas.openxmlformats.org/officeDocument/2006/relationships/hyperlink" Target="https://assets.publishing.service.gov.uk/government/uploads/system/uploads/attachment_data/file/879111/T4_poster_Recommended_PPE_additional_considerations_of_COVID-19.pdf" TargetMode="External"/><Relationship Id="rId14" Type="http://schemas.openxmlformats.org/officeDocument/2006/relationships/hyperlink" Target="https://carehomes.necsu.nhs.uk/register" TargetMode="External"/><Relationship Id="rId22" Type="http://schemas.openxmlformats.org/officeDocument/2006/relationships/hyperlink" Target="https://www.hse.gov.uk/news/riddor-reporting-coronaviru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4">
            <a:extLst>
              <a:ext uri="{FF2B5EF4-FFF2-40B4-BE49-F238E27FC236}">
                <a16:creationId xmlns:a16="http://schemas.microsoft.com/office/drawing/2014/main" id="{C5DD38FD-C6B7-4B90-93F1-DE51E7F03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45580" y="-55752"/>
            <a:ext cx="1204295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Summary: Suspected Coronavirus Care Pathway - Residential and Nursing Care Residents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4FD14BA-519A-4776-86E1-101677C4A07F}"/>
              </a:ext>
            </a:extLst>
          </p:cNvPr>
          <p:cNvSpPr/>
          <p:nvPr/>
        </p:nvSpPr>
        <p:spPr>
          <a:xfrm>
            <a:off x="725938" y="680229"/>
            <a:ext cx="9083675" cy="3178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96EDF7CF-E117-4456-80D1-9EBBABB99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90" y="321023"/>
            <a:ext cx="5497580" cy="37739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Suspected Cases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TextBox 11">
            <a:extLst>
              <a:ext uri="{FF2B5EF4-FFF2-40B4-BE49-F238E27FC236}">
                <a16:creationId xmlns:a16="http://schemas.microsoft.com/office/drawing/2014/main" id="{BB24C63A-DDF2-4365-BB7E-D0C4D24B3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323" y="321023"/>
            <a:ext cx="3995756" cy="359206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Isolate and Monitor</a:t>
            </a:r>
          </a:p>
        </p:txBody>
      </p:sp>
      <p:sp>
        <p:nvSpPr>
          <p:cNvPr id="25" name="TextBox 10">
            <a:extLst>
              <a:ext uri="{FF2B5EF4-FFF2-40B4-BE49-F238E27FC236}">
                <a16:creationId xmlns:a16="http://schemas.microsoft.com/office/drawing/2014/main" id="{4A41FA95-E574-4AD1-8C25-5CDCCF9BC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90" y="765490"/>
            <a:ext cx="5497580" cy="1952326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kumimoji="0" lang="en-US" altLang="en-US" sz="1000" b="0" i="0" u="none" strike="noStrike" kern="1200" cap="none" spc="0" normalizeH="0" baseline="0" noProof="0" dirty="0" bmk="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onsider COVID-19 infection in a resident with any of the following: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 bmk="_Hlk36125628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New continuous cough, different to usual</a:t>
            </a:r>
            <a:endParaRPr kumimoji="0" lang="en-US" altLang="en-US" sz="600" b="0" i="0" u="none" strike="noStrike" kern="1200" cap="none" spc="0" normalizeH="0" baseline="0" noProof="0" dirty="0" bmk="_Hlk36125628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 bmk="_Hlk36125628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 temperature (≥37.8°C), shivery, achy, hot to touch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 bmk="_Hlk36125628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Loss or change to sense of smell or taste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Care home residents may also commonly present with non-respiratory tract symptoms, such as new onset/worsening confusion or diarrhea and other subtle signs of deterioration.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Record observations where possible: date of first symptoms, blood 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kumimoji="0" lang="en-US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ressure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Pulse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respiratory rate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kumimoji="0" lang="en-US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emperature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(refer to 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kumimoji="0" lang="en-US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hermometer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instructions)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Remember to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Maintain fluid intake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more support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call the residents </a:t>
            </a: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GP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the first instance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Call </a:t>
            </a: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111* Star 6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 urgent clinical advice, or if the GP is not available – this will put you in contact with a Clinician in NHS 111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" name="TextBox 22">
            <a:extLst>
              <a:ext uri="{FF2B5EF4-FFF2-40B4-BE49-F238E27FC236}">
                <a16:creationId xmlns:a16="http://schemas.microsoft.com/office/drawing/2014/main" id="{7C11AE4B-1C75-421F-AD1B-67BD0B736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473" y="765489"/>
            <a:ext cx="5416343" cy="1657350"/>
          </a:xfrm>
          <a:prstGeom prst="rect">
            <a:avLst/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Resident to be isolated for </a:t>
            </a: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 days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a single bedroom. Use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Infection Control guidance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Care for resident using PPE (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what to use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how to wear and dispose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Due to sustained transmission PPE is to be used with all patients. Additional PPE is required for Aerosol Generating Procedures as described in the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/>
              </a:rPr>
              <a:t>table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correct handwashing technique (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0"/>
              </a:rPr>
              <a:t>video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 bathroom facilities. If no </a:t>
            </a:r>
            <a:r>
              <a:rPr kumimoji="0" lang="en-US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-suite available.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Designate a single bathroom for this resident only 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commode in room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US" alt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Record observations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if concerned to inform health services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" name="TextBox 25">
            <a:extLst>
              <a:ext uri="{FF2B5EF4-FFF2-40B4-BE49-F238E27FC236}">
                <a16:creationId xmlns:a16="http://schemas.microsoft.com/office/drawing/2014/main" id="{78936604-2E4E-4131-B19C-B6C66DECC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322" y="2415470"/>
            <a:ext cx="5428494" cy="5429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a resident deteriorates at any stage </a:t>
            </a: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Escalate to 111* Star 6 or 999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explicit that COVID-19 is suspected and ensure you have easy access to the residents CMC plan 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" name="TextBox 47">
            <a:extLst>
              <a:ext uri="{FF2B5EF4-FFF2-40B4-BE49-F238E27FC236}">
                <a16:creationId xmlns:a16="http://schemas.microsoft.com/office/drawing/2014/main" id="{D608B00D-7B29-4C5F-97D0-D7451878B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90" y="4268956"/>
            <a:ext cx="5497580" cy="2193282"/>
          </a:xfrm>
          <a:prstGeom prst="rect">
            <a:avLst/>
          </a:prstGeom>
          <a:solidFill>
            <a:srgbClr val="D9E2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Communication with the NHS 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Restore2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(a deterioration and escalation tool) if you have been trained to do so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</a:t>
            </a:r>
            <a:r>
              <a:rPr kumimoji="0" lang="en-US" altLang="en-US" sz="1000" b="0" i="0" u="none" strike="noStrike" kern="1200" cap="none" spc="0" normalizeH="0" baseline="0" noProof="0" dirty="0" bmk="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here appropriate please ensure that residents are offered advance care planning discussions and that their wishes are recorded on </a:t>
            </a:r>
            <a:r>
              <a:rPr kumimoji="0" lang="en-US" altLang="en-US" sz="1000" b="0" i="0" u="none" strike="noStrike" kern="1200" cap="none" spc="0" normalizeH="0" baseline="0" noProof="0" dirty="0" bmk="_Hlk36642339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Coordinate My C</a:t>
            </a:r>
            <a:r>
              <a:rPr kumimoji="0" lang="en-US" altLang="en-US" sz="1000" b="0" i="0" u="sng" strike="noStrike" kern="1200" cap="none" spc="0" normalizeH="0" baseline="0" noProof="0" dirty="0" bmk="_Hlk36642339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are (CMC)</a:t>
            </a:r>
            <a:r>
              <a:rPr kumimoji="0" lang="en-US" altLang="en-US" sz="1000" b="0" i="0" u="none" strike="noStrike" kern="1200" cap="none" spc="0" normalizeH="0" baseline="0" noProof="0" dirty="0" bmk="_Hlk36642339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Make sure you have easy access to the residents CMC or Ceiling of Treatment plan when you call NHS 111 *Star Line (or 999) 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you have NHS Mail? 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Send emails directly to your GP, Community Team and Hospital. Contact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3"/>
              </a:rPr>
              <a:t>hlp.londonchnhsmailrequests@nhs.net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get an </a:t>
            </a: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NHS.net email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set up 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Please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4"/>
              </a:rPr>
              <a:t>register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use </a:t>
            </a: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Capacity Tracker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support hospital discharge planning. Continue to complete the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5"/>
              </a:rPr>
              <a:t>Market Insight tool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you normally do. 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ight Arrow 44">
            <a:extLst>
              <a:ext uri="{FF2B5EF4-FFF2-40B4-BE49-F238E27FC236}">
                <a16:creationId xmlns:a16="http://schemas.microsoft.com/office/drawing/2014/main" id="{F720E853-750A-4A66-9C84-8D9E5F5207BA}"/>
              </a:ext>
            </a:extLst>
          </p:cNvPr>
          <p:cNvSpPr/>
          <p:nvPr/>
        </p:nvSpPr>
        <p:spPr>
          <a:xfrm>
            <a:off x="5714167" y="1369522"/>
            <a:ext cx="466725" cy="39433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id="{775EF1F0-5C8C-44D0-90C0-075F8335E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473" y="4766156"/>
            <a:ext cx="5452793" cy="867087"/>
          </a:xfrm>
          <a:prstGeom prst="rect">
            <a:avLst/>
          </a:prstGeom>
          <a:solidFill>
            <a:srgbClr val="E2EF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to access Personal Protective Equipment (PPE):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Order PPE through your normal supplier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If this isn’t possible arrangements have been made with seven wholesalers to provide PPE to the social care sector.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Contact your Local Authority if you are still unable to get PPE provision.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6"/>
              </a:rPr>
              <a:t>Guidance for Residential Care Providers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Rectangle 7">
            <a:extLst>
              <a:ext uri="{FF2B5EF4-FFF2-40B4-BE49-F238E27FC236}">
                <a16:creationId xmlns:a16="http://schemas.microsoft.com/office/drawing/2014/main" id="{349F9646-F0CA-4799-8072-B8B1CCE90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90" y="2784885"/>
            <a:ext cx="5497580" cy="1446212"/>
          </a:xfrm>
          <a:prstGeom prst="rect">
            <a:avLst/>
          </a:prstGeom>
          <a:solidFill>
            <a:srgbClr val="E2EFD9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Isolation for people who walk around for wellbeing (dementia, learning disabilities, autism)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standard operating procedures for isolating residents who walk around for wellbeing (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wandering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kumimoji="0" lang="en-US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Behavioural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interventions may be employed but physical restraint should not be used.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 caring for, or treating, a person who lacks the relevant mental capacity during the COVID-19 pandemic, please follow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7"/>
              </a:rPr>
              <a:t>government guidance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Rectangle 44">
            <a:extLst>
              <a:ext uri="{FF2B5EF4-FFF2-40B4-BE49-F238E27FC236}">
                <a16:creationId xmlns:a16="http://schemas.microsoft.com/office/drawing/2014/main" id="{0F1F0C7B-A8F4-49F1-976D-5A8A3089A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0173" y="2941236"/>
            <a:ext cx="5452793" cy="1851481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two or more new symptomatic residents and these are the first new cases for over 28 days: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Contact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Public Health England London Coronavirus Response Cell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Phone Number: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0300 303 0450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Email: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8"/>
              </a:rPr>
              <a:t>LCRC@phe.gov.uk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LCRC will provide advice and arrange initial testing.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Regularly u</a:t>
            </a:r>
            <a:r>
              <a:rPr kumimoji="0" lang="en-US" alt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pdate</a:t>
            </a: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Capacity Tracker, your Local Authority and RIDDOR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Guidance: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9"/>
              </a:rPr>
              <a:t>Admission and Care of Residents during COVID-19 Incident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 Box 46">
            <a:extLst>
              <a:ext uri="{FF2B5EF4-FFF2-40B4-BE49-F238E27FC236}">
                <a16:creationId xmlns:a16="http://schemas.microsoft.com/office/drawing/2014/main" id="{23F2FFC7-5273-4CFC-8BC7-05143A226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474" y="5633243"/>
            <a:ext cx="5452792" cy="867087"/>
          </a:xfrm>
          <a:prstGeom prst="rect">
            <a:avLst/>
          </a:prstGeom>
          <a:solidFill>
            <a:srgbClr val="FFE5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Resources and Support for Care Home Staff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Guidance on how to work safely in care homes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0"/>
              </a:rPr>
              <a:t>COVID-19 Care Platform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Queens Nursing Institute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1"/>
              </a:rPr>
              <a:t>Facebook Page</a:t>
            </a:r>
            <a:endParaRPr kumimoji="0" lang="en-US" alt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2"/>
              </a:rPr>
              <a:t>RIDDOR reporting of COVID-19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Rectangle 55">
            <a:extLst>
              <a:ext uri="{FF2B5EF4-FFF2-40B4-BE49-F238E27FC236}">
                <a16:creationId xmlns:a16="http://schemas.microsoft.com/office/drawing/2014/main" id="{585D5EA9-2681-4CCD-9F63-0A1AC6D9C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7972" y="-5174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3B8466-85DF-446E-AB3A-10BA7914B448}"/>
              </a:ext>
            </a:extLst>
          </p:cNvPr>
          <p:cNvSpPr txBox="1"/>
          <p:nvPr/>
        </p:nvSpPr>
        <p:spPr>
          <a:xfrm>
            <a:off x="11054600" y="6642556"/>
            <a:ext cx="1085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Version 3.1 20200828</a:t>
            </a:r>
          </a:p>
        </p:txBody>
      </p:sp>
    </p:spTree>
    <p:extLst>
      <p:ext uri="{BB962C8B-B14F-4D97-AF65-F5344CB8AC3E}">
        <p14:creationId xmlns:p14="http://schemas.microsoft.com/office/powerpoint/2010/main" val="873842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651</Words>
  <Application>Microsoft Office PowerPoint</Application>
  <PresentationFormat>Widescreen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Oloyede, Tolu</dc:creator>
  <cp:lastModifiedBy>Oloyede, Tolu</cp:lastModifiedBy>
  <cp:revision>1</cp:revision>
  <dcterms:created xsi:type="dcterms:W3CDTF">2020-09-29T15:40:37Z</dcterms:created>
  <dcterms:modified xsi:type="dcterms:W3CDTF">2020-09-29T15:45:55Z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63da656-5c75-4f6d-9461-4a3ce9a537cc_Enabled">
    <vt:lpwstr>True</vt:lpwstr>
  </property>
  <property fmtid="{D5CDD505-2E9C-101B-9397-08002B2CF9AE}" pid="3" name="MSIP_Label_763da656-5c75-4f6d-9461-4a3ce9a537cc_SiteId">
    <vt:lpwstr>d9d3f5ac-f803-49be-949f-14a7074d74a7</vt:lpwstr>
  </property>
  <property fmtid="{D5CDD505-2E9C-101B-9397-08002B2CF9AE}" pid="4" name="MSIP_Label_763da656-5c75-4f6d-9461-4a3ce9a537cc_Owner">
    <vt:lpwstr>Tolu.Oloyede@richmondandwandsworth.gov.uk</vt:lpwstr>
  </property>
  <property fmtid="{D5CDD505-2E9C-101B-9397-08002B2CF9AE}" pid="5" name="MSIP_Label_763da656-5c75-4f6d-9461-4a3ce9a537cc_SetDate">
    <vt:lpwstr>2020-09-29T15:41:36.7071988Z</vt:lpwstr>
  </property>
  <property fmtid="{D5CDD505-2E9C-101B-9397-08002B2CF9AE}" pid="6" name="MSIP_Label_763da656-5c75-4f6d-9461-4a3ce9a537cc_Name">
    <vt:lpwstr>Official</vt:lpwstr>
  </property>
  <property fmtid="{D5CDD505-2E9C-101B-9397-08002B2CF9AE}" pid="7" name="MSIP_Label_763da656-5c75-4f6d-9461-4a3ce9a537cc_Application">
    <vt:lpwstr>Microsoft Azure Information Protection</vt:lpwstr>
  </property>
  <property fmtid="{D5CDD505-2E9C-101B-9397-08002B2CF9AE}" pid="8" name="MSIP_Label_763da656-5c75-4f6d-9461-4a3ce9a537cc_ActionId">
    <vt:lpwstr>9db80653-ab2b-4fbb-bcf1-beb467b62aa1</vt:lpwstr>
  </property>
  <property fmtid="{D5CDD505-2E9C-101B-9397-08002B2CF9AE}" pid="9" name="MSIP_Label_763da656-5c75-4f6d-9461-4a3ce9a537cc_Extended_MSFT_Method">
    <vt:lpwstr>Automatic</vt:lpwstr>
  </property>
  <property fmtid="{D5CDD505-2E9C-101B-9397-08002B2CF9AE}" pid="10" name="Sensitivity">
    <vt:lpwstr>Official</vt:lpwstr>
  </property>
</Properties>
</file>